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486" r:id="rId2"/>
    <p:sldId id="268" r:id="rId3"/>
    <p:sldId id="490" r:id="rId4"/>
    <p:sldId id="491" r:id="rId5"/>
    <p:sldId id="492" r:id="rId6"/>
    <p:sldId id="493" r:id="rId7"/>
    <p:sldId id="509" r:id="rId8"/>
    <p:sldId id="487" r:id="rId9"/>
    <p:sldId id="488" r:id="rId10"/>
    <p:sldId id="489" r:id="rId11"/>
    <p:sldId id="495" r:id="rId12"/>
    <p:sldId id="496" r:id="rId13"/>
    <p:sldId id="497" r:id="rId14"/>
    <p:sldId id="503" r:id="rId15"/>
    <p:sldId id="504" r:id="rId16"/>
    <p:sldId id="505" r:id="rId17"/>
    <p:sldId id="506" r:id="rId18"/>
    <p:sldId id="507" r:id="rId19"/>
    <p:sldId id="508" r:id="rId20"/>
    <p:sldId id="477" r:id="rId21"/>
    <p:sldId id="271" r:id="rId22"/>
    <p:sldId id="409"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1/view/View2.view.txt" TargetMode="External"/><Relationship Id="rId3" Type="http://schemas.openxmlformats.org/officeDocument/2006/relationships/hyperlink" Target="https://github.com/soyuztechnologies/MouriTechUI5Fiori/blob/master/Day%2011/Exercise%201/controller/BaseController.txt" TargetMode="External"/><Relationship Id="rId7" Type="http://schemas.openxmlformats.org/officeDocument/2006/relationships/hyperlink" Target="https://github.com/soyuztechnologies/MouriTechUI5Fiori/blob/master/Day%2011/Exercise%201/view/View1.view.txt" TargetMode="External"/><Relationship Id="rId12" Type="http://schemas.openxmlformats.org/officeDocument/2006/relationships/image" Target="../media/image21.jpeg"/><Relationship Id="rId2" Type="http://schemas.openxmlformats.org/officeDocument/2006/relationships/hyperlink" Target="https://github.com/soyuztechnologies/MouriTechUI5Fiori/blob/master/Day%2011/Exercise%20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11/Exercise%201/view/App.view.txt" TargetMode="External"/><Relationship Id="rId11" Type="http://schemas.openxmlformats.org/officeDocument/2006/relationships/image" Target="../media/image2.png"/><Relationship Id="rId5" Type="http://schemas.openxmlformats.org/officeDocument/2006/relationships/hyperlink" Target="https://github.com/soyuztechnologies/MouriTechUI5Fiori/blob/master/Day%2011/Exercise%201/controller/View2.controller.txt" TargetMode="External"/><Relationship Id="rId10" Type="http://schemas.openxmlformats.org/officeDocument/2006/relationships/hyperlink" Target="https://github.com/soyuztechnologies/MouriTechUI5Fiori/blob/master/Day%2011/Exercise%201/index.txt" TargetMode="External"/><Relationship Id="rId4" Type="http://schemas.openxmlformats.org/officeDocument/2006/relationships/hyperlink" Target="https://github.com/soyuztechnologies/MouriTechUI5Fiori/blob/master/Day%2011/Exercise%201/controller/View1.controller.txt" TargetMode="External"/><Relationship Id="rId9" Type="http://schemas.openxmlformats.org/officeDocument/2006/relationships/hyperlink" Target="https://github.com/soyuztechnologies/MouriTechUI5Fiori/blob/master/Day%2011/Exercise%201/Component.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2/MyXML.controller.js.txt" TargetMode="External"/><Relationship Id="rId4" Type="http://schemas.openxmlformats.org/officeDocument/2006/relationships/hyperlink" Target="https://github.com/soyuztechnologies/MouriTechUI5Fiori/blob/master/Day%209/Exercise%202/MyXML.view.xml.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3/MyXML.controller.js.txt" TargetMode="External"/><Relationship Id="rId4" Type="http://schemas.openxmlformats.org/officeDocument/2006/relationships/hyperlink" Target="https://github.com/soyuztechnologies/MouriTechUI5Fiori/blob/master/Day%209/Exercise%203/MyXML.view.xml.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5/NodeJS%20Ex2/reuse.js" TargetMode="External"/><Relationship Id="rId4" Type="http://schemas.openxmlformats.org/officeDocument/2006/relationships/hyperlink" Target="https://github.com/soyuztechnologies/MouriTechUI5Fiori/blob/master/Day%205/NodeJS%20Ex2/myfirstnodejs.j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88A6C0EE-FC0E-46B5-8752-3196569C22CA}"/>
              </a:ext>
            </a:extLst>
          </p:cNvPr>
          <p:cNvSpPr txBox="1"/>
          <p:nvPr/>
        </p:nvSpPr>
        <p:spPr>
          <a:xfrm>
            <a:off x="261764" y="899721"/>
            <a:ext cx="11118914" cy="923330"/>
          </a:xfrm>
          <a:prstGeom prst="rect">
            <a:avLst/>
          </a:prstGeom>
          <a:noFill/>
        </p:spPr>
        <p:txBody>
          <a:bodyPr wrap="square" rtlCol="0">
            <a:spAutoFit/>
          </a:bodyPr>
          <a:lstStyle/>
          <a:p>
            <a:pPr algn="just"/>
            <a:r>
              <a:rPr lang="en-US" b="1" dirty="0"/>
              <a:t>Step 3:- </a:t>
            </a:r>
            <a:r>
              <a:rPr lang="en-US" dirty="0"/>
              <a:t>Add the translatable texts in i18n Files.</a:t>
            </a:r>
          </a:p>
          <a:p>
            <a:pPr algn="just"/>
            <a:endParaRPr lang="en-US" b="1" dirty="0"/>
          </a:p>
          <a:p>
            <a:pPr algn="just"/>
            <a:r>
              <a:rPr lang="en-US" dirty="0"/>
              <a:t>       For English (Default) – i18n.properties			                For Hindi – i18n_hi.properties</a:t>
            </a:r>
          </a:p>
        </p:txBody>
      </p:sp>
      <p:pic>
        <p:nvPicPr>
          <p:cNvPr id="3" name="Picture 2">
            <a:extLst>
              <a:ext uri="{FF2B5EF4-FFF2-40B4-BE49-F238E27FC236}">
                <a16:creationId xmlns:a16="http://schemas.microsoft.com/office/drawing/2014/main" id="{EA7E76C6-1C62-4C4F-ACE7-47B7B4ACA739}"/>
              </a:ext>
            </a:extLst>
          </p:cNvPr>
          <p:cNvPicPr>
            <a:picLocks noChangeAspect="1"/>
          </p:cNvPicPr>
          <p:nvPr/>
        </p:nvPicPr>
        <p:blipFill>
          <a:blip r:embed="rId3"/>
          <a:stretch>
            <a:fillRect/>
          </a:stretch>
        </p:blipFill>
        <p:spPr>
          <a:xfrm>
            <a:off x="7657643" y="1892612"/>
            <a:ext cx="3705531" cy="15874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97A4B3C1-9967-4C89-92E0-1EC52C6598FA}"/>
              </a:ext>
            </a:extLst>
          </p:cNvPr>
          <p:cNvPicPr>
            <a:picLocks noChangeAspect="1"/>
          </p:cNvPicPr>
          <p:nvPr/>
        </p:nvPicPr>
        <p:blipFill>
          <a:blip r:embed="rId3"/>
          <a:stretch>
            <a:fillRect/>
          </a:stretch>
        </p:blipFill>
        <p:spPr>
          <a:xfrm>
            <a:off x="828826" y="1943683"/>
            <a:ext cx="3451344" cy="14853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6FD93E-9F08-4D1C-8589-935AC289E8BD}"/>
              </a:ext>
            </a:extLst>
          </p:cNvPr>
          <p:cNvSpPr txBox="1"/>
          <p:nvPr/>
        </p:nvSpPr>
        <p:spPr>
          <a:xfrm>
            <a:off x="261762" y="3675485"/>
            <a:ext cx="11118914" cy="369332"/>
          </a:xfrm>
          <a:prstGeom prst="rect">
            <a:avLst/>
          </a:prstGeom>
          <a:noFill/>
        </p:spPr>
        <p:txBody>
          <a:bodyPr wrap="square" rtlCol="0">
            <a:spAutoFit/>
          </a:bodyPr>
          <a:lstStyle/>
          <a:p>
            <a:pPr algn="just"/>
            <a:r>
              <a:rPr lang="en-US" b="1" dirty="0"/>
              <a:t>Step 4:- </a:t>
            </a:r>
            <a:r>
              <a:rPr lang="en-US" dirty="0"/>
              <a:t>Do the binding in XML view as shown below.</a:t>
            </a:r>
            <a:endParaRPr lang="en-US" b="1" dirty="0"/>
          </a:p>
        </p:txBody>
      </p:sp>
      <p:pic>
        <p:nvPicPr>
          <p:cNvPr id="13" name="Picture 12">
            <a:extLst>
              <a:ext uri="{FF2B5EF4-FFF2-40B4-BE49-F238E27FC236}">
                <a16:creationId xmlns:a16="http://schemas.microsoft.com/office/drawing/2014/main" id="{68AA48A4-62F3-4A32-BD7C-79182B837AB3}"/>
              </a:ext>
            </a:extLst>
          </p:cNvPr>
          <p:cNvPicPr>
            <a:picLocks noChangeAspect="1"/>
          </p:cNvPicPr>
          <p:nvPr/>
        </p:nvPicPr>
        <p:blipFill>
          <a:blip r:embed="rId4"/>
          <a:stretch>
            <a:fillRect/>
          </a:stretch>
        </p:blipFill>
        <p:spPr>
          <a:xfrm>
            <a:off x="694835" y="4044817"/>
            <a:ext cx="7311027" cy="2332653"/>
          </a:xfrm>
          <a:prstGeom prst="rect">
            <a:avLst/>
          </a:prstGeom>
        </p:spPr>
      </p:pic>
    </p:spTree>
    <p:extLst>
      <p:ext uri="{BB962C8B-B14F-4D97-AF65-F5344CB8AC3E}">
        <p14:creationId xmlns:p14="http://schemas.microsoft.com/office/powerpoint/2010/main" val="70646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814CA5A5-F77F-4183-8247-7E56ED10E1C4}"/>
              </a:ext>
            </a:extLst>
          </p:cNvPr>
          <p:cNvSpPr txBox="1"/>
          <p:nvPr/>
        </p:nvSpPr>
        <p:spPr>
          <a:xfrm>
            <a:off x="261764" y="909449"/>
            <a:ext cx="11118914" cy="923330"/>
          </a:xfrm>
          <a:prstGeom prst="rect">
            <a:avLst/>
          </a:prstGeom>
          <a:noFill/>
        </p:spPr>
        <p:txBody>
          <a:bodyPr wrap="square" rtlCol="0">
            <a:spAutoFit/>
          </a:bodyPr>
          <a:lstStyle/>
          <a:p>
            <a:pPr algn="just"/>
            <a:r>
              <a:rPr lang="en-US" b="1" dirty="0"/>
              <a:t>Step 5:- </a:t>
            </a:r>
            <a:r>
              <a:rPr lang="en-US" dirty="0"/>
              <a:t>Run the application.</a:t>
            </a:r>
          </a:p>
          <a:p>
            <a:pPr marL="285750" indent="-285750" algn="just">
              <a:buFont typeface="Wingdings" panose="05000000000000000000" pitchFamily="2" charset="2"/>
              <a:buChar char="§"/>
            </a:pPr>
            <a:r>
              <a:rPr lang="en-US" dirty="0"/>
              <a:t>When we run the application initially the default i18n properties will be loaded.</a:t>
            </a:r>
          </a:p>
          <a:p>
            <a:pPr marL="285750" indent="-285750" algn="just">
              <a:buFont typeface="Wingdings" panose="05000000000000000000" pitchFamily="2" charset="2"/>
              <a:buChar char="§"/>
            </a:pPr>
            <a:r>
              <a:rPr lang="en-US" b="0" i="0" dirty="0">
                <a:effectLst/>
              </a:rPr>
              <a:t>If we want to display the text in Hindi language, then append the text </a:t>
            </a:r>
            <a:r>
              <a:rPr lang="en-US" b="1" i="1" dirty="0">
                <a:effectLst/>
              </a:rPr>
              <a:t>‘&amp;sap-ui-language=hi’</a:t>
            </a:r>
            <a:r>
              <a:rPr lang="en-US" b="0" i="0" dirty="0">
                <a:effectLst/>
              </a:rPr>
              <a:t> at the end of URL.</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D8A5817-9502-4FD4-A4FA-F4FBFAF6C59E}"/>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pic>
        <p:nvPicPr>
          <p:cNvPr id="3" name="Picture 2">
            <a:extLst>
              <a:ext uri="{FF2B5EF4-FFF2-40B4-BE49-F238E27FC236}">
                <a16:creationId xmlns:a16="http://schemas.microsoft.com/office/drawing/2014/main" id="{1ACF91C1-18E3-4DCE-977F-AD84871EB0C6}"/>
              </a:ext>
            </a:extLst>
          </p:cNvPr>
          <p:cNvPicPr>
            <a:picLocks noChangeAspect="1"/>
          </p:cNvPicPr>
          <p:nvPr/>
        </p:nvPicPr>
        <p:blipFill>
          <a:blip r:embed="rId3"/>
          <a:stretch>
            <a:fillRect/>
          </a:stretch>
        </p:blipFill>
        <p:spPr>
          <a:xfrm>
            <a:off x="261763" y="2869341"/>
            <a:ext cx="5483399" cy="2130676"/>
          </a:xfrm>
          <a:prstGeom prst="rect">
            <a:avLst/>
          </a:prstGeom>
        </p:spPr>
      </p:pic>
      <p:sp>
        <p:nvSpPr>
          <p:cNvPr id="14" name="TextBox 13">
            <a:extLst>
              <a:ext uri="{FF2B5EF4-FFF2-40B4-BE49-F238E27FC236}">
                <a16:creationId xmlns:a16="http://schemas.microsoft.com/office/drawing/2014/main" id="{5BAE6E0E-D6DF-4815-AD18-8A591F0BA188}"/>
              </a:ext>
            </a:extLst>
          </p:cNvPr>
          <p:cNvSpPr txBox="1"/>
          <p:nvPr/>
        </p:nvSpPr>
        <p:spPr>
          <a:xfrm>
            <a:off x="261763" y="2500009"/>
            <a:ext cx="5363183" cy="369332"/>
          </a:xfrm>
          <a:prstGeom prst="rect">
            <a:avLst/>
          </a:prstGeom>
          <a:noFill/>
        </p:spPr>
        <p:txBody>
          <a:bodyPr wrap="square" rtlCol="0">
            <a:spAutoFit/>
          </a:bodyPr>
          <a:lstStyle/>
          <a:p>
            <a:r>
              <a:rPr lang="en-US" dirty="0"/>
              <a:t>App loaded in English (default i18n.properties)</a:t>
            </a:r>
          </a:p>
        </p:txBody>
      </p:sp>
      <p:pic>
        <p:nvPicPr>
          <p:cNvPr id="16" name="Picture 15">
            <a:extLst>
              <a:ext uri="{FF2B5EF4-FFF2-40B4-BE49-F238E27FC236}">
                <a16:creationId xmlns:a16="http://schemas.microsoft.com/office/drawing/2014/main" id="{3BD2D499-57C3-4412-B156-862CE072DC8A}"/>
              </a:ext>
            </a:extLst>
          </p:cNvPr>
          <p:cNvPicPr>
            <a:picLocks noChangeAspect="1"/>
          </p:cNvPicPr>
          <p:nvPr/>
        </p:nvPicPr>
        <p:blipFill>
          <a:blip r:embed="rId4"/>
          <a:stretch>
            <a:fillRect/>
          </a:stretch>
        </p:blipFill>
        <p:spPr>
          <a:xfrm>
            <a:off x="261763" y="1795756"/>
            <a:ext cx="10813717" cy="555304"/>
          </a:xfrm>
          <a:prstGeom prst="rect">
            <a:avLst/>
          </a:prstGeom>
        </p:spPr>
      </p:pic>
      <p:pic>
        <p:nvPicPr>
          <p:cNvPr id="18" name="Picture 17">
            <a:extLst>
              <a:ext uri="{FF2B5EF4-FFF2-40B4-BE49-F238E27FC236}">
                <a16:creationId xmlns:a16="http://schemas.microsoft.com/office/drawing/2014/main" id="{E725D0D4-5AEE-4431-B4B0-8124832616DC}"/>
              </a:ext>
            </a:extLst>
          </p:cNvPr>
          <p:cNvPicPr>
            <a:picLocks noChangeAspect="1"/>
          </p:cNvPicPr>
          <p:nvPr/>
        </p:nvPicPr>
        <p:blipFill>
          <a:blip r:embed="rId5"/>
          <a:stretch>
            <a:fillRect/>
          </a:stretch>
        </p:blipFill>
        <p:spPr>
          <a:xfrm>
            <a:off x="6375844" y="2863527"/>
            <a:ext cx="5363183" cy="2130676"/>
          </a:xfrm>
          <a:prstGeom prst="rect">
            <a:avLst/>
          </a:prstGeom>
        </p:spPr>
      </p:pic>
      <p:sp>
        <p:nvSpPr>
          <p:cNvPr id="19" name="TextBox 18">
            <a:extLst>
              <a:ext uri="{FF2B5EF4-FFF2-40B4-BE49-F238E27FC236}">
                <a16:creationId xmlns:a16="http://schemas.microsoft.com/office/drawing/2014/main" id="{065417B9-C102-4E7F-B4C9-6BB893A5B121}"/>
              </a:ext>
            </a:extLst>
          </p:cNvPr>
          <p:cNvSpPr txBox="1"/>
          <p:nvPr/>
        </p:nvSpPr>
        <p:spPr>
          <a:xfrm>
            <a:off x="6375844" y="2500009"/>
            <a:ext cx="4441313" cy="369332"/>
          </a:xfrm>
          <a:prstGeom prst="rect">
            <a:avLst/>
          </a:prstGeom>
          <a:noFill/>
        </p:spPr>
        <p:txBody>
          <a:bodyPr wrap="square" rtlCol="0">
            <a:spAutoFit/>
          </a:bodyPr>
          <a:lstStyle/>
          <a:p>
            <a:r>
              <a:rPr lang="en-US" dirty="0"/>
              <a:t>App loaded in Hindi (i18n_hi.properties)</a:t>
            </a:r>
          </a:p>
        </p:txBody>
      </p:sp>
    </p:spTree>
    <p:extLst>
      <p:ext uri="{BB962C8B-B14F-4D97-AF65-F5344CB8AC3E}">
        <p14:creationId xmlns:p14="http://schemas.microsoft.com/office/powerpoint/2010/main" val="76981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1C4F721-9EA6-46B6-A6C9-52AC93449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026" y="1561247"/>
            <a:ext cx="596265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algn="just"/>
            <a:r>
              <a:rPr lang="en-US" dirty="0"/>
              <a:t>In this Exercise we will perform the Steps discussed in the previous slides for creating a Resource Model.</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t>MyXML.view.xml</a:t>
            </a:r>
          </a:p>
          <a:p>
            <a:pPr marL="285750" indent="-285750" algn="just">
              <a:buFont typeface="Wingdings" panose="05000000000000000000" pitchFamily="2" charset="2"/>
              <a:buChar char="§"/>
            </a:pPr>
            <a:r>
              <a:rPr lang="en-US" dirty="0"/>
              <a:t>MyXML.controller.js</a:t>
            </a:r>
          </a:p>
          <a:p>
            <a:pPr marL="285750" indent="-285750" algn="just">
              <a:buFont typeface="Wingdings" panose="05000000000000000000" pitchFamily="2" charset="2"/>
              <a:buChar char="§"/>
            </a:pPr>
            <a:r>
              <a:rPr lang="en-US" dirty="0"/>
              <a:t>i18n.properties</a:t>
            </a:r>
          </a:p>
          <a:p>
            <a:pPr marL="285750" indent="-285750" algn="just">
              <a:buFont typeface="Wingdings" panose="05000000000000000000" pitchFamily="2" charset="2"/>
              <a:buChar char="§"/>
            </a:pPr>
            <a:r>
              <a:rPr lang="en-US" dirty="0"/>
              <a:t>i18n_hi.properties</a:t>
            </a:r>
          </a:p>
          <a:p>
            <a:pPr marL="285750" indent="-285750" algn="just">
              <a:buFont typeface="Wingdings" panose="05000000000000000000" pitchFamily="2" charset="2"/>
              <a:buChar char="§"/>
            </a:pPr>
            <a:r>
              <a:rPr lang="en-US" dirty="0"/>
              <a:t>model.js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294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Fiori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9" name="Picture 2" descr="SAP Fiori - An Overview">
            <a:extLst>
              <a:ext uri="{FF2B5EF4-FFF2-40B4-BE49-F238E27FC236}">
                <a16:creationId xmlns:a16="http://schemas.microsoft.com/office/drawing/2014/main" id="{D1C74A30-305C-4BAA-8A38-3FA98ADD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72" y="1616364"/>
            <a:ext cx="5719859" cy="3079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85FD-D048-4217-868A-7414C39A23C4}"/>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4"/>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spTree>
    <p:extLst>
      <p:ext uri="{BB962C8B-B14F-4D97-AF65-F5344CB8AC3E}">
        <p14:creationId xmlns:p14="http://schemas.microsoft.com/office/powerpoint/2010/main" val="210527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App.controller.js</a:t>
            </a:r>
            <a:endParaRPr lang="en-US" sz="1800" dirty="0"/>
          </a:p>
          <a:p>
            <a:pPr marL="0" indent="0">
              <a:buNone/>
            </a:pPr>
            <a:r>
              <a:rPr lang="en-US" sz="1800" dirty="0"/>
              <a:t>       2.2 </a:t>
            </a:r>
            <a:r>
              <a:rPr lang="en-US" sz="1800" dirty="0">
                <a:hlinkClick r:id="rId3"/>
              </a:rPr>
              <a:t>BaseController.js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App.view.xml</a:t>
            </a:r>
            <a:endParaRPr lang="en-US" sz="1800" dirty="0"/>
          </a:p>
          <a:p>
            <a:pPr marL="0" indent="0">
              <a:buNone/>
            </a:pPr>
            <a:r>
              <a:rPr lang="en-US" sz="1800" dirty="0"/>
              <a:t>       2.6 </a:t>
            </a:r>
            <a:r>
              <a:rPr lang="en-US" sz="1800" dirty="0">
                <a:hlinkClick r:id="rId7"/>
              </a:rPr>
              <a:t>View1.view.xml</a:t>
            </a:r>
            <a:endParaRPr lang="en-US" sz="1800" dirty="0"/>
          </a:p>
          <a:p>
            <a:pPr marL="0" indent="0">
              <a:buNone/>
            </a:pPr>
            <a:r>
              <a:rPr lang="en-US" sz="1800" dirty="0"/>
              <a:t>       2.7 </a:t>
            </a:r>
            <a:r>
              <a:rPr lang="en-US" sz="1800" dirty="0">
                <a:hlinkClick r:id="rId8"/>
              </a:rPr>
              <a:t>View2.view.xml</a:t>
            </a:r>
            <a:endParaRPr lang="en-US" sz="1800" dirty="0"/>
          </a:p>
          <a:p>
            <a:pPr marL="0" indent="0">
              <a:buNone/>
            </a:pPr>
            <a:r>
              <a:rPr lang="en-US" sz="1800" dirty="0"/>
              <a:t> 3. </a:t>
            </a:r>
            <a:r>
              <a:rPr lang="en-US" sz="1800" dirty="0">
                <a:hlinkClick r:id="rId9"/>
              </a:rPr>
              <a:t>Component.js</a:t>
            </a:r>
            <a:endParaRPr lang="en-US" sz="1800" dirty="0"/>
          </a:p>
          <a:p>
            <a:pPr marL="0" indent="0">
              <a:buNone/>
            </a:pPr>
            <a:r>
              <a:rPr lang="en-US" sz="1800" dirty="0"/>
              <a:t> 4. </a:t>
            </a:r>
            <a:r>
              <a:rPr lang="en-US" sz="1800" dirty="0">
                <a:hlinkClick r:id="rId10"/>
              </a:rPr>
              <a:t>index.html</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Playing with Models</a:t>
            </a:r>
          </a:p>
          <a:p>
            <a:pPr marL="1200150" lvl="2" indent="-285750" algn="just">
              <a:buFont typeface="Wingdings" panose="05000000000000000000" pitchFamily="2" charset="2"/>
              <a:buChar char="§"/>
            </a:pPr>
            <a:r>
              <a:rPr lang="en-US" dirty="0"/>
              <a:t>Flip Model</a:t>
            </a:r>
          </a:p>
          <a:p>
            <a:pPr marL="1200150" lvl="2" indent="-285750" algn="just">
              <a:buFont typeface="Wingdings" panose="05000000000000000000" pitchFamily="2" charset="2"/>
              <a:buChar char="§"/>
            </a:pPr>
            <a:r>
              <a:rPr lang="en-US" dirty="0"/>
              <a:t>Delete Row</a:t>
            </a:r>
          </a:p>
          <a:p>
            <a:pPr marL="742950" lvl="1" indent="-285750" algn="just">
              <a:buFont typeface="Arial" panose="020B0604020202020204" pitchFamily="34" charset="0"/>
              <a:buChar char="•"/>
            </a:pPr>
            <a:r>
              <a:rPr lang="en-US" dirty="0"/>
              <a:t>XML Model</a:t>
            </a:r>
          </a:p>
          <a:p>
            <a:pPr marL="742950" lvl="1" indent="-285750" algn="just">
              <a:buFont typeface="Arial" panose="020B0604020202020204" pitchFamily="34" charset="0"/>
              <a:buChar char="•"/>
            </a:pPr>
            <a:r>
              <a:rPr lang="en-US" dirty="0"/>
              <a:t>Resource Model</a:t>
            </a:r>
          </a:p>
          <a:p>
            <a:pPr lvl="1" algn="just"/>
            <a:r>
              <a:rPr lang="en-US" dirty="0"/>
              <a:t>-------break-------</a:t>
            </a:r>
          </a:p>
          <a:p>
            <a:pPr marL="742950" lvl="1" indent="-285750" algn="just">
              <a:buFont typeface="Arial" panose="020B0604020202020204" pitchFamily="34" charset="0"/>
              <a:buChar char="•"/>
            </a:pPr>
            <a:r>
              <a:rPr lang="en-US" dirty="0"/>
              <a:t>Introduction to Fiori</a:t>
            </a:r>
          </a:p>
          <a:p>
            <a:pPr marL="742950" lvl="1" indent="-285750" algn="just">
              <a:buFont typeface="Arial" panose="020B0604020202020204" pitchFamily="34" charset="0"/>
              <a:buChar char="•"/>
            </a:pPr>
            <a:r>
              <a:rPr lang="en-US" dirty="0"/>
              <a:t>Structure of Fiori App</a:t>
            </a:r>
          </a:p>
          <a:p>
            <a:pPr marL="742950" lvl="1" indent="-285750" algn="just">
              <a:buFont typeface="Arial" panose="020B0604020202020204" pitchFamily="34" charset="0"/>
              <a:buChar char="•"/>
            </a:pPr>
            <a:r>
              <a:rPr lang="en-US" dirty="0"/>
              <a:t>Component.js</a:t>
            </a:r>
          </a:p>
          <a:p>
            <a:pPr marL="742950" lvl="1" indent="-285750" algn="just">
              <a:buFont typeface="Arial" panose="020B0604020202020204" pitchFamily="34" charset="0"/>
              <a:buChar char="•"/>
            </a:pPr>
            <a:r>
              <a:rPr lang="en-US" dirty="0"/>
              <a:t>Crating First Fiori App with Component.js</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b="1" dirty="0"/>
              <a:t>Example 1:- Flip Model</a:t>
            </a:r>
          </a:p>
          <a:p>
            <a:pPr algn="just"/>
            <a:r>
              <a:rPr lang="en-US" dirty="0"/>
              <a:t>Now, we will see a few more examples related to the models.</a:t>
            </a:r>
          </a:p>
          <a:p>
            <a:pPr algn="just"/>
            <a:r>
              <a:rPr lang="en-US" dirty="0"/>
              <a:t>So we have a use case here, we want a button on the UI, on press of that button, the model bind with the table will be flipped with another model.</a:t>
            </a:r>
          </a:p>
          <a:p>
            <a:pPr algn="just"/>
            <a:r>
              <a:rPr lang="en-US" dirty="0"/>
              <a:t>Flow to Flip the model:-</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3" name="Rectangle: Rounded Corners 2">
            <a:extLst>
              <a:ext uri="{FF2B5EF4-FFF2-40B4-BE49-F238E27FC236}">
                <a16:creationId xmlns:a16="http://schemas.microsoft.com/office/drawing/2014/main" id="{8327DFEA-8868-4065-BCF4-0F3065076067}"/>
              </a:ext>
            </a:extLst>
          </p:cNvPr>
          <p:cNvSpPr/>
          <p:nvPr/>
        </p:nvSpPr>
        <p:spPr>
          <a:xfrm>
            <a:off x="486381" y="279683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Sample.json</a:t>
            </a:r>
          </a:p>
        </p:txBody>
      </p:sp>
      <p:sp>
        <p:nvSpPr>
          <p:cNvPr id="10" name="Rectangle: Rounded Corners 9">
            <a:extLst>
              <a:ext uri="{FF2B5EF4-FFF2-40B4-BE49-F238E27FC236}">
                <a16:creationId xmlns:a16="http://schemas.microsoft.com/office/drawing/2014/main" id="{E9776045-4733-4E82-8E46-56129ABD993A}"/>
              </a:ext>
            </a:extLst>
          </p:cNvPr>
          <p:cNvSpPr/>
          <p:nvPr/>
        </p:nvSpPr>
        <p:spPr>
          <a:xfrm>
            <a:off x="486382" y="488977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data.json</a:t>
            </a:r>
          </a:p>
        </p:txBody>
      </p:sp>
      <p:sp>
        <p:nvSpPr>
          <p:cNvPr id="11" name="Oval 10">
            <a:extLst>
              <a:ext uri="{FF2B5EF4-FFF2-40B4-BE49-F238E27FC236}">
                <a16:creationId xmlns:a16="http://schemas.microsoft.com/office/drawing/2014/main" id="{0015B337-7D21-4A43-B117-7C3664AB9BDE}"/>
              </a:ext>
            </a:extLst>
          </p:cNvPr>
          <p:cNvSpPr/>
          <p:nvPr/>
        </p:nvSpPr>
        <p:spPr>
          <a:xfrm>
            <a:off x="2957209" y="2838236"/>
            <a:ext cx="1605064"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a:t>
            </a:r>
          </a:p>
        </p:txBody>
      </p:sp>
      <p:sp>
        <p:nvSpPr>
          <p:cNvPr id="12" name="Oval 11">
            <a:extLst>
              <a:ext uri="{FF2B5EF4-FFF2-40B4-BE49-F238E27FC236}">
                <a16:creationId xmlns:a16="http://schemas.microsoft.com/office/drawing/2014/main" id="{3DE44666-C0DC-4044-97A7-D4AEF0730E06}"/>
              </a:ext>
            </a:extLst>
          </p:cNvPr>
          <p:cNvSpPr/>
          <p:nvPr/>
        </p:nvSpPr>
        <p:spPr>
          <a:xfrm>
            <a:off x="2957210" y="4931176"/>
            <a:ext cx="1605063"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oModelGot</a:t>
            </a:r>
          </a:p>
        </p:txBody>
      </p:sp>
      <p:cxnSp>
        <p:nvCxnSpPr>
          <p:cNvPr id="14" name="Straight Arrow Connector 13">
            <a:extLst>
              <a:ext uri="{FF2B5EF4-FFF2-40B4-BE49-F238E27FC236}">
                <a16:creationId xmlns:a16="http://schemas.microsoft.com/office/drawing/2014/main" id="{398130BF-E55A-4105-B978-D113BBD4453F}"/>
              </a:ext>
            </a:extLst>
          </p:cNvPr>
          <p:cNvCxnSpPr>
            <a:stCxn id="3" idx="3"/>
            <a:endCxn id="11" idx="2"/>
          </p:cNvCxnSpPr>
          <p:nvPr/>
        </p:nvCxnSpPr>
        <p:spPr>
          <a:xfrm flipV="1">
            <a:off x="1887164" y="321511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2D548-C851-4564-BE50-7FB9D4B617E4}"/>
              </a:ext>
            </a:extLst>
          </p:cNvPr>
          <p:cNvCxnSpPr>
            <a:stCxn id="10" idx="3"/>
            <a:endCxn id="12" idx="2"/>
          </p:cNvCxnSpPr>
          <p:nvPr/>
        </p:nvCxnSpPr>
        <p:spPr>
          <a:xfrm flipV="1">
            <a:off x="1887165" y="530805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A7FC76-7BF7-4104-886C-A840F8A90584}"/>
              </a:ext>
            </a:extLst>
          </p:cNvPr>
          <p:cNvSpPr txBox="1"/>
          <p:nvPr/>
        </p:nvSpPr>
        <p:spPr>
          <a:xfrm>
            <a:off x="2062264" y="2645923"/>
            <a:ext cx="894945" cy="646331"/>
          </a:xfrm>
          <a:prstGeom prst="rect">
            <a:avLst/>
          </a:prstGeom>
          <a:noFill/>
        </p:spPr>
        <p:txBody>
          <a:bodyPr wrap="square" rtlCol="0">
            <a:spAutoFit/>
          </a:bodyPr>
          <a:lstStyle/>
          <a:p>
            <a:r>
              <a:rPr lang="en-US" dirty="0"/>
              <a:t>Load Data</a:t>
            </a:r>
          </a:p>
        </p:txBody>
      </p:sp>
      <p:sp>
        <p:nvSpPr>
          <p:cNvPr id="18" name="TextBox 17">
            <a:extLst>
              <a:ext uri="{FF2B5EF4-FFF2-40B4-BE49-F238E27FC236}">
                <a16:creationId xmlns:a16="http://schemas.microsoft.com/office/drawing/2014/main" id="{D177602D-595D-4968-B7A3-177E14CB9994}"/>
              </a:ext>
            </a:extLst>
          </p:cNvPr>
          <p:cNvSpPr txBox="1"/>
          <p:nvPr/>
        </p:nvSpPr>
        <p:spPr>
          <a:xfrm>
            <a:off x="2062264" y="4731889"/>
            <a:ext cx="894945" cy="646331"/>
          </a:xfrm>
          <a:prstGeom prst="rect">
            <a:avLst/>
          </a:prstGeom>
          <a:noFill/>
        </p:spPr>
        <p:txBody>
          <a:bodyPr wrap="square" rtlCol="0">
            <a:spAutoFit/>
          </a:bodyPr>
          <a:lstStyle/>
          <a:p>
            <a:r>
              <a:rPr lang="en-US" dirty="0"/>
              <a:t>Load Data</a:t>
            </a:r>
          </a:p>
        </p:txBody>
      </p:sp>
      <p:sp>
        <p:nvSpPr>
          <p:cNvPr id="19" name="TextBox 18">
            <a:extLst>
              <a:ext uri="{FF2B5EF4-FFF2-40B4-BE49-F238E27FC236}">
                <a16:creationId xmlns:a16="http://schemas.microsoft.com/office/drawing/2014/main" id="{C52338FE-3178-4330-BEEA-D764C8BDA937}"/>
              </a:ext>
            </a:extLst>
          </p:cNvPr>
          <p:cNvSpPr txBox="1"/>
          <p:nvPr/>
        </p:nvSpPr>
        <p:spPr>
          <a:xfrm>
            <a:off x="4883285" y="2969088"/>
            <a:ext cx="2665380" cy="523220"/>
          </a:xfrm>
          <a:prstGeom prst="rect">
            <a:avLst/>
          </a:prstGeom>
          <a:noFill/>
          <a:ln>
            <a:solidFill>
              <a:srgbClr val="00B0F0"/>
            </a:solidFill>
          </a:ln>
        </p:spPr>
        <p:txBody>
          <a:bodyPr wrap="square" rtlCol="0">
            <a:spAutoFit/>
          </a:bodyPr>
          <a:lstStyle/>
          <a:p>
            <a:r>
              <a:rPr lang="en-US" sz="1400" dirty="0"/>
              <a:t>sap.ui.getCore().setModel(oModel);</a:t>
            </a:r>
          </a:p>
        </p:txBody>
      </p:sp>
      <p:cxnSp>
        <p:nvCxnSpPr>
          <p:cNvPr id="21" name="Connector: Curved 20">
            <a:extLst>
              <a:ext uri="{FF2B5EF4-FFF2-40B4-BE49-F238E27FC236}">
                <a16:creationId xmlns:a16="http://schemas.microsoft.com/office/drawing/2014/main" id="{39BC3F87-9B9A-4F31-BFD4-7A84251768BC}"/>
              </a:ext>
            </a:extLst>
          </p:cNvPr>
          <p:cNvCxnSpPr>
            <a:cxnSpLocks/>
            <a:stCxn id="11" idx="0"/>
            <a:endCxn id="19" idx="0"/>
          </p:cNvCxnSpPr>
          <p:nvPr/>
        </p:nvCxnSpPr>
        <p:spPr>
          <a:xfrm rot="16200000" flipH="1">
            <a:off x="4922432" y="1675545"/>
            <a:ext cx="130852" cy="2456234"/>
          </a:xfrm>
          <a:prstGeom prst="curvedConnector3">
            <a:avLst>
              <a:gd name="adj1" fmla="val -1747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33CBA0-AC29-4C76-8926-6A58BF51DD44}"/>
              </a:ext>
            </a:extLst>
          </p:cNvPr>
          <p:cNvSpPr txBox="1"/>
          <p:nvPr/>
        </p:nvSpPr>
        <p:spPr>
          <a:xfrm>
            <a:off x="4134256" y="2276384"/>
            <a:ext cx="2334639" cy="369332"/>
          </a:xfrm>
          <a:prstGeom prst="rect">
            <a:avLst/>
          </a:prstGeom>
          <a:noFill/>
        </p:spPr>
        <p:txBody>
          <a:bodyPr wrap="square" rtlCol="0">
            <a:spAutoFit/>
          </a:bodyPr>
          <a:lstStyle/>
          <a:p>
            <a:r>
              <a:rPr lang="en-US" dirty="0"/>
              <a:t>Set as default model</a:t>
            </a:r>
          </a:p>
        </p:txBody>
      </p:sp>
      <p:sp>
        <p:nvSpPr>
          <p:cNvPr id="24" name="TextBox 23">
            <a:extLst>
              <a:ext uri="{FF2B5EF4-FFF2-40B4-BE49-F238E27FC236}">
                <a16:creationId xmlns:a16="http://schemas.microsoft.com/office/drawing/2014/main" id="{2A50E4C1-6ACB-4EB3-A71E-6EB243C46E7D}"/>
              </a:ext>
            </a:extLst>
          </p:cNvPr>
          <p:cNvSpPr txBox="1"/>
          <p:nvPr/>
        </p:nvSpPr>
        <p:spPr>
          <a:xfrm>
            <a:off x="4883284" y="5062950"/>
            <a:ext cx="2665380" cy="523220"/>
          </a:xfrm>
          <a:prstGeom prst="rect">
            <a:avLst/>
          </a:prstGeom>
          <a:noFill/>
          <a:ln>
            <a:solidFill>
              <a:srgbClr val="00B050"/>
            </a:solidFill>
          </a:ln>
        </p:spPr>
        <p:txBody>
          <a:bodyPr wrap="square" rtlCol="0">
            <a:spAutoFit/>
          </a:bodyPr>
          <a:lstStyle/>
          <a:p>
            <a:r>
              <a:rPr lang="en-US" sz="1400" dirty="0"/>
              <a:t>sap.ui.getCore().setModel(oModelGot, “got”);</a:t>
            </a:r>
          </a:p>
        </p:txBody>
      </p:sp>
      <p:cxnSp>
        <p:nvCxnSpPr>
          <p:cNvPr id="28" name="Connector: Curved 27">
            <a:extLst>
              <a:ext uri="{FF2B5EF4-FFF2-40B4-BE49-F238E27FC236}">
                <a16:creationId xmlns:a16="http://schemas.microsoft.com/office/drawing/2014/main" id="{1046DF36-1FCB-4096-AD8E-C3BB619CE8CB}"/>
              </a:ext>
            </a:extLst>
          </p:cNvPr>
          <p:cNvCxnSpPr>
            <a:stCxn id="12" idx="4"/>
            <a:endCxn id="24" idx="2"/>
          </p:cNvCxnSpPr>
          <p:nvPr/>
        </p:nvCxnSpPr>
        <p:spPr>
          <a:xfrm rot="5400000" flipH="1" flipV="1">
            <a:off x="4938472" y="4407440"/>
            <a:ext cx="98772" cy="2456232"/>
          </a:xfrm>
          <a:prstGeom prst="curvedConnector3">
            <a:avLst>
              <a:gd name="adj1" fmla="val -23144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0BE7A1-7DAD-4774-B2E4-69BAA4A33CE6}"/>
              </a:ext>
            </a:extLst>
          </p:cNvPr>
          <p:cNvSpPr txBox="1"/>
          <p:nvPr/>
        </p:nvSpPr>
        <p:spPr>
          <a:xfrm>
            <a:off x="4134256" y="5911100"/>
            <a:ext cx="3112851" cy="369332"/>
          </a:xfrm>
          <a:prstGeom prst="rect">
            <a:avLst/>
          </a:prstGeom>
          <a:noFill/>
        </p:spPr>
        <p:txBody>
          <a:bodyPr wrap="square" rtlCol="0">
            <a:spAutoFit/>
          </a:bodyPr>
          <a:lstStyle/>
          <a:p>
            <a:r>
              <a:rPr lang="en-US" dirty="0"/>
              <a:t>Set as named model “got”</a:t>
            </a:r>
          </a:p>
        </p:txBody>
      </p:sp>
      <p:sp>
        <p:nvSpPr>
          <p:cNvPr id="33" name="Rectangle: Rounded Corners 32">
            <a:extLst>
              <a:ext uri="{FF2B5EF4-FFF2-40B4-BE49-F238E27FC236}">
                <a16:creationId xmlns:a16="http://schemas.microsoft.com/office/drawing/2014/main" id="{66D354DF-5D6C-4322-8B5E-8495E21020AC}"/>
              </a:ext>
            </a:extLst>
          </p:cNvPr>
          <p:cNvSpPr/>
          <p:nvPr/>
        </p:nvSpPr>
        <p:spPr>
          <a:xfrm>
            <a:off x="8356754" y="2295568"/>
            <a:ext cx="1566153" cy="12563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37" name="Connector: Curved 36">
            <a:extLst>
              <a:ext uri="{FF2B5EF4-FFF2-40B4-BE49-F238E27FC236}">
                <a16:creationId xmlns:a16="http://schemas.microsoft.com/office/drawing/2014/main" id="{6D8DFEC0-91AC-44BC-BB33-89222F9AA59C}"/>
              </a:ext>
            </a:extLst>
          </p:cNvPr>
          <p:cNvCxnSpPr>
            <a:cxnSpLocks/>
            <a:stCxn id="19" idx="3"/>
            <a:endCxn id="33" idx="1"/>
          </p:cNvCxnSpPr>
          <p:nvPr/>
        </p:nvCxnSpPr>
        <p:spPr>
          <a:xfrm flipV="1">
            <a:off x="7548665" y="2923749"/>
            <a:ext cx="808089" cy="306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F7F5FD9-A708-4A0C-9615-D30D37B2A1A2}"/>
              </a:ext>
            </a:extLst>
          </p:cNvPr>
          <p:cNvSpPr txBox="1"/>
          <p:nvPr/>
        </p:nvSpPr>
        <p:spPr>
          <a:xfrm>
            <a:off x="9922907" y="2480234"/>
            <a:ext cx="1915663" cy="923330"/>
          </a:xfrm>
          <a:prstGeom prst="rect">
            <a:avLst/>
          </a:prstGeom>
          <a:noFill/>
        </p:spPr>
        <p:txBody>
          <a:bodyPr wrap="square" rtlCol="0">
            <a:spAutoFit/>
          </a:bodyPr>
          <a:lstStyle/>
          <a:p>
            <a:r>
              <a:rPr lang="en-US" dirty="0"/>
              <a:t>The View is always bind to the default model.</a:t>
            </a:r>
          </a:p>
        </p:txBody>
      </p:sp>
      <p:sp>
        <p:nvSpPr>
          <p:cNvPr id="44" name="Rectangle: Rounded Corners 43">
            <a:extLst>
              <a:ext uri="{FF2B5EF4-FFF2-40B4-BE49-F238E27FC236}">
                <a16:creationId xmlns:a16="http://schemas.microsoft.com/office/drawing/2014/main" id="{6E6E7663-B681-4EB9-A762-6CC14DEB980B}"/>
              </a:ext>
            </a:extLst>
          </p:cNvPr>
          <p:cNvSpPr/>
          <p:nvPr/>
        </p:nvSpPr>
        <p:spPr>
          <a:xfrm>
            <a:off x="7971814" y="5169075"/>
            <a:ext cx="1400783" cy="41829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Flip Model</a:t>
            </a:r>
          </a:p>
        </p:txBody>
      </p:sp>
      <p:sp>
        <p:nvSpPr>
          <p:cNvPr id="45" name="TextBox 44">
            <a:extLst>
              <a:ext uri="{FF2B5EF4-FFF2-40B4-BE49-F238E27FC236}">
                <a16:creationId xmlns:a16="http://schemas.microsoft.com/office/drawing/2014/main" id="{A66E9C98-F9D8-4733-8D36-4467ACAE3ADA}"/>
              </a:ext>
            </a:extLst>
          </p:cNvPr>
          <p:cNvSpPr txBox="1"/>
          <p:nvPr/>
        </p:nvSpPr>
        <p:spPr>
          <a:xfrm>
            <a:off x="9494197" y="4652184"/>
            <a:ext cx="2266544" cy="1754326"/>
          </a:xfrm>
          <a:prstGeom prst="rect">
            <a:avLst/>
          </a:prstGeom>
          <a:noFill/>
        </p:spPr>
        <p:txBody>
          <a:bodyPr wrap="square" rtlCol="0">
            <a:spAutoFit/>
          </a:bodyPr>
          <a:lstStyle/>
          <a:p>
            <a:r>
              <a:rPr lang="en-US" dirty="0"/>
              <a:t>When the flip model button is pressed the then oModel is set to Named model “got” and oModelGot is set as default.</a:t>
            </a:r>
          </a:p>
        </p:txBody>
      </p:sp>
      <p:cxnSp>
        <p:nvCxnSpPr>
          <p:cNvPr id="47" name="Straight Arrow Connector 46">
            <a:extLst>
              <a:ext uri="{FF2B5EF4-FFF2-40B4-BE49-F238E27FC236}">
                <a16:creationId xmlns:a16="http://schemas.microsoft.com/office/drawing/2014/main" id="{925927D5-ADCB-4590-A15F-D9D8E41C094B}"/>
              </a:ext>
            </a:extLst>
          </p:cNvPr>
          <p:cNvCxnSpPr>
            <a:cxnSpLocks/>
            <a:stCxn id="11" idx="3"/>
            <a:endCxn id="55" idx="1"/>
          </p:cNvCxnSpPr>
          <p:nvPr/>
        </p:nvCxnSpPr>
        <p:spPr>
          <a:xfrm>
            <a:off x="3192265" y="3481616"/>
            <a:ext cx="1686160" cy="11543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A939E3A-BCA9-491A-89E4-8ED0446AA44C}"/>
              </a:ext>
            </a:extLst>
          </p:cNvPr>
          <p:cNvCxnSpPr>
            <a:cxnSpLocks/>
            <a:stCxn id="12" idx="1"/>
            <a:endCxn id="60" idx="1"/>
          </p:cNvCxnSpPr>
          <p:nvPr/>
        </p:nvCxnSpPr>
        <p:spPr>
          <a:xfrm flipV="1">
            <a:off x="3192266" y="3917630"/>
            <a:ext cx="1691019" cy="11239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Connector: Elbow 50">
            <a:extLst>
              <a:ext uri="{FF2B5EF4-FFF2-40B4-BE49-F238E27FC236}">
                <a16:creationId xmlns:a16="http://schemas.microsoft.com/office/drawing/2014/main" id="{6A419F9D-92E8-4BF0-9CA8-ED149AE4A048}"/>
              </a:ext>
            </a:extLst>
          </p:cNvPr>
          <p:cNvCxnSpPr>
            <a:cxnSpLocks/>
            <a:endCxn id="71" idx="1"/>
          </p:cNvCxnSpPr>
          <p:nvPr/>
        </p:nvCxnSpPr>
        <p:spPr>
          <a:xfrm rot="16200000" flipV="1">
            <a:off x="7782601" y="4279469"/>
            <a:ext cx="911022" cy="868191"/>
          </a:xfrm>
          <a:prstGeom prst="bentConnector4">
            <a:avLst>
              <a:gd name="adj1" fmla="val 99871"/>
              <a:gd name="adj2" fmla="val 1624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B2B46F1-3AA7-4D8B-8292-F7D76D635223}"/>
              </a:ext>
            </a:extLst>
          </p:cNvPr>
          <p:cNvSpPr txBox="1"/>
          <p:nvPr/>
        </p:nvSpPr>
        <p:spPr>
          <a:xfrm>
            <a:off x="7808876" y="3903964"/>
            <a:ext cx="1726658" cy="369332"/>
          </a:xfrm>
          <a:prstGeom prst="rect">
            <a:avLst/>
          </a:prstGeom>
          <a:noFill/>
        </p:spPr>
        <p:txBody>
          <a:bodyPr wrap="square" rtlCol="0">
            <a:spAutoFit/>
          </a:bodyPr>
          <a:lstStyle/>
          <a:p>
            <a:r>
              <a:rPr lang="en-US" dirty="0"/>
              <a:t>on Button Press</a:t>
            </a:r>
          </a:p>
        </p:txBody>
      </p:sp>
      <p:sp>
        <p:nvSpPr>
          <p:cNvPr id="55" name="TextBox 54">
            <a:extLst>
              <a:ext uri="{FF2B5EF4-FFF2-40B4-BE49-F238E27FC236}">
                <a16:creationId xmlns:a16="http://schemas.microsoft.com/office/drawing/2014/main" id="{18A542EB-E826-4E1E-91DE-F074B8A3070B}"/>
              </a:ext>
            </a:extLst>
          </p:cNvPr>
          <p:cNvSpPr txBox="1"/>
          <p:nvPr/>
        </p:nvSpPr>
        <p:spPr>
          <a:xfrm>
            <a:off x="4878425" y="4374334"/>
            <a:ext cx="2665380" cy="523220"/>
          </a:xfrm>
          <a:prstGeom prst="rect">
            <a:avLst/>
          </a:prstGeom>
          <a:noFill/>
          <a:ln>
            <a:solidFill>
              <a:srgbClr val="00B050"/>
            </a:solidFill>
          </a:ln>
        </p:spPr>
        <p:txBody>
          <a:bodyPr wrap="square" rtlCol="0">
            <a:spAutoFit/>
          </a:bodyPr>
          <a:lstStyle/>
          <a:p>
            <a:r>
              <a:rPr lang="en-US" sz="1400" dirty="0"/>
              <a:t>sap.ui.getCore().setModel(oModel, “got”);</a:t>
            </a:r>
          </a:p>
        </p:txBody>
      </p:sp>
      <p:sp>
        <p:nvSpPr>
          <p:cNvPr id="60" name="TextBox 59">
            <a:extLst>
              <a:ext uri="{FF2B5EF4-FFF2-40B4-BE49-F238E27FC236}">
                <a16:creationId xmlns:a16="http://schemas.microsoft.com/office/drawing/2014/main" id="{5C5B990D-F2E9-4985-8A51-0EBE30EB02A5}"/>
              </a:ext>
            </a:extLst>
          </p:cNvPr>
          <p:cNvSpPr txBox="1"/>
          <p:nvPr/>
        </p:nvSpPr>
        <p:spPr>
          <a:xfrm>
            <a:off x="4883285" y="3656020"/>
            <a:ext cx="2665380" cy="523220"/>
          </a:xfrm>
          <a:prstGeom prst="rect">
            <a:avLst/>
          </a:prstGeom>
          <a:noFill/>
          <a:ln>
            <a:solidFill>
              <a:srgbClr val="00B0F0"/>
            </a:solidFill>
          </a:ln>
        </p:spPr>
        <p:txBody>
          <a:bodyPr wrap="square" rtlCol="0">
            <a:spAutoFit/>
          </a:bodyPr>
          <a:lstStyle/>
          <a:p>
            <a:r>
              <a:rPr lang="en-US" sz="1400" dirty="0"/>
              <a:t>sap.ui.getCore().setModel(oModelGot);</a:t>
            </a:r>
          </a:p>
        </p:txBody>
      </p:sp>
      <p:sp>
        <p:nvSpPr>
          <p:cNvPr id="71" name="Right Brace 70">
            <a:extLst>
              <a:ext uri="{FF2B5EF4-FFF2-40B4-BE49-F238E27FC236}">
                <a16:creationId xmlns:a16="http://schemas.microsoft.com/office/drawing/2014/main" id="{4D807420-ABE5-477D-A999-F13D791961BD}"/>
              </a:ext>
            </a:extLst>
          </p:cNvPr>
          <p:cNvSpPr/>
          <p:nvPr/>
        </p:nvSpPr>
        <p:spPr>
          <a:xfrm>
            <a:off x="7543805" y="3551929"/>
            <a:ext cx="260211" cy="141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754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E9201B9-A1D0-40B5-8831-3C2FAADD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perform the example which we have discussed in previous slide.</a:t>
            </a:r>
          </a:p>
          <a:p>
            <a:pPr marL="285750" indent="-285750" algn="just">
              <a:buFont typeface="Wingdings" panose="05000000000000000000" pitchFamily="2" charset="2"/>
              <a:buChar char="§"/>
            </a:pPr>
            <a:r>
              <a:rPr lang="en-US" dirty="0"/>
              <a:t>We will add a button to flip the model</a:t>
            </a:r>
          </a:p>
          <a:p>
            <a:pPr marL="285750" indent="-285750" algn="just">
              <a:buFont typeface="Wingdings" panose="05000000000000000000" pitchFamily="2" charset="2"/>
              <a:buChar char="§"/>
            </a:pPr>
            <a:endParaRPr lang="en-US" dirty="0"/>
          </a:p>
          <a:p>
            <a:pPr algn="just"/>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8568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 continue…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b="1" dirty="0"/>
              <a:t>Example 2:- Delete Row</a:t>
            </a:r>
          </a:p>
          <a:p>
            <a:pPr algn="just"/>
            <a:r>
              <a:rPr lang="en-US" dirty="0"/>
              <a:t>Now, we will add Delete button on top of the Table, on press of the Delete button the selected row will be deleted form the table and if No row is selected a Message Toast will be shown to select a row.</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84BF1F5E-0B00-491B-8486-7D39690E47EF}"/>
              </a:ext>
            </a:extLst>
          </p:cNvPr>
          <p:cNvPicPr>
            <a:picLocks noChangeAspect="1"/>
          </p:cNvPicPr>
          <p:nvPr/>
        </p:nvPicPr>
        <p:blipFill>
          <a:blip r:embed="rId3"/>
          <a:stretch>
            <a:fillRect/>
          </a:stretch>
        </p:blipFill>
        <p:spPr>
          <a:xfrm>
            <a:off x="6183650" y="1943682"/>
            <a:ext cx="5555377" cy="1615058"/>
          </a:xfrm>
          <a:prstGeom prst="rect">
            <a:avLst/>
          </a:prstGeom>
        </p:spPr>
      </p:pic>
      <p:sp>
        <p:nvSpPr>
          <p:cNvPr id="2" name="TextBox 1">
            <a:extLst>
              <a:ext uri="{FF2B5EF4-FFF2-40B4-BE49-F238E27FC236}">
                <a16:creationId xmlns:a16="http://schemas.microsoft.com/office/drawing/2014/main" id="{0499A417-D4B7-4373-A0D3-45B36C7F3AC9}"/>
              </a:ext>
            </a:extLst>
          </p:cNvPr>
          <p:cNvSpPr txBox="1"/>
          <p:nvPr/>
        </p:nvSpPr>
        <p:spPr>
          <a:xfrm>
            <a:off x="261763" y="1823051"/>
            <a:ext cx="3550596" cy="369332"/>
          </a:xfrm>
          <a:prstGeom prst="rect">
            <a:avLst/>
          </a:prstGeom>
          <a:noFill/>
        </p:spPr>
        <p:txBody>
          <a:bodyPr wrap="square" rtlCol="0">
            <a:spAutoFit/>
          </a:bodyPr>
          <a:lstStyle/>
          <a:p>
            <a:r>
              <a:rPr lang="en-US" dirty="0"/>
              <a:t>Flow to perform this task:-</a:t>
            </a:r>
          </a:p>
        </p:txBody>
      </p:sp>
      <p:sp>
        <p:nvSpPr>
          <p:cNvPr id="8" name="Rectangle: Rounded Corners 7">
            <a:extLst>
              <a:ext uri="{FF2B5EF4-FFF2-40B4-BE49-F238E27FC236}">
                <a16:creationId xmlns:a16="http://schemas.microsoft.com/office/drawing/2014/main" id="{1E187082-32BE-4A6A-A0C9-1E3DADC06904}"/>
              </a:ext>
            </a:extLst>
          </p:cNvPr>
          <p:cNvSpPr/>
          <p:nvPr/>
        </p:nvSpPr>
        <p:spPr>
          <a:xfrm>
            <a:off x="1274323" y="2422187"/>
            <a:ext cx="2538036" cy="369332"/>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Select a Row</a:t>
            </a:r>
          </a:p>
        </p:txBody>
      </p:sp>
      <p:sp>
        <p:nvSpPr>
          <p:cNvPr id="9" name="Rectangle: Rounded Corners 8">
            <a:extLst>
              <a:ext uri="{FF2B5EF4-FFF2-40B4-BE49-F238E27FC236}">
                <a16:creationId xmlns:a16="http://schemas.microsoft.com/office/drawing/2014/main" id="{EB6EDA47-58A7-4430-A935-76E1824633FD}"/>
              </a:ext>
            </a:extLst>
          </p:cNvPr>
          <p:cNvSpPr/>
          <p:nvPr/>
        </p:nvSpPr>
        <p:spPr>
          <a:xfrm>
            <a:off x="1274323" y="3390656"/>
            <a:ext cx="2538036" cy="54904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index value to a global variable</a:t>
            </a:r>
          </a:p>
        </p:txBody>
      </p:sp>
      <p:cxnSp>
        <p:nvCxnSpPr>
          <p:cNvPr id="11" name="Straight Arrow Connector 10">
            <a:extLst>
              <a:ext uri="{FF2B5EF4-FFF2-40B4-BE49-F238E27FC236}">
                <a16:creationId xmlns:a16="http://schemas.microsoft.com/office/drawing/2014/main" id="{E6763EA9-ED66-4CC6-A9D0-8197FF454047}"/>
              </a:ext>
            </a:extLst>
          </p:cNvPr>
          <p:cNvCxnSpPr>
            <a:stCxn id="8" idx="2"/>
            <a:endCxn id="9" idx="0"/>
          </p:cNvCxnSpPr>
          <p:nvPr/>
        </p:nvCxnSpPr>
        <p:spPr>
          <a:xfrm>
            <a:off x="2543341" y="2791519"/>
            <a:ext cx="0" cy="5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60A4F229-1BE5-4F92-83E9-4A6C3F44A840}"/>
              </a:ext>
            </a:extLst>
          </p:cNvPr>
          <p:cNvSpPr/>
          <p:nvPr/>
        </p:nvSpPr>
        <p:spPr>
          <a:xfrm>
            <a:off x="3812359" y="2276272"/>
            <a:ext cx="535895" cy="1760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69D2FE-C835-4CF2-A515-5A418E4E4400}"/>
              </a:ext>
            </a:extLst>
          </p:cNvPr>
          <p:cNvSpPr txBox="1"/>
          <p:nvPr/>
        </p:nvSpPr>
        <p:spPr>
          <a:xfrm>
            <a:off x="4484451" y="2957209"/>
            <a:ext cx="1410511" cy="923330"/>
          </a:xfrm>
          <a:prstGeom prst="rect">
            <a:avLst/>
          </a:prstGeom>
          <a:noFill/>
        </p:spPr>
        <p:txBody>
          <a:bodyPr wrap="square" rtlCol="0">
            <a:spAutoFit/>
          </a:bodyPr>
          <a:lstStyle/>
          <a:p>
            <a:r>
              <a:rPr lang="en-US" dirty="0"/>
              <a:t>On Selecting a row in the table</a:t>
            </a:r>
          </a:p>
        </p:txBody>
      </p:sp>
      <p:sp>
        <p:nvSpPr>
          <p:cNvPr id="14" name="Rectangle: Rounded Corners 13">
            <a:extLst>
              <a:ext uri="{FF2B5EF4-FFF2-40B4-BE49-F238E27FC236}">
                <a16:creationId xmlns:a16="http://schemas.microsoft.com/office/drawing/2014/main" id="{19D6044E-8D15-4DEB-85D9-A652163D7D14}"/>
              </a:ext>
            </a:extLst>
          </p:cNvPr>
          <p:cNvSpPr/>
          <p:nvPr/>
        </p:nvSpPr>
        <p:spPr>
          <a:xfrm>
            <a:off x="2149814" y="4406577"/>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the value of index global variable</a:t>
            </a:r>
          </a:p>
        </p:txBody>
      </p:sp>
      <p:sp>
        <p:nvSpPr>
          <p:cNvPr id="17" name="Rectangle: Rounded Corners 16">
            <a:extLst>
              <a:ext uri="{FF2B5EF4-FFF2-40B4-BE49-F238E27FC236}">
                <a16:creationId xmlns:a16="http://schemas.microsoft.com/office/drawing/2014/main" id="{39E9AF82-13BB-4660-AE87-9B3BB4D65D6A}"/>
              </a:ext>
            </a:extLst>
          </p:cNvPr>
          <p:cNvSpPr/>
          <p:nvPr/>
        </p:nvSpPr>
        <p:spPr>
          <a:xfrm>
            <a:off x="2149814" y="5683756"/>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Check if the variable is equal to undefined</a:t>
            </a:r>
          </a:p>
        </p:txBody>
      </p:sp>
      <p:cxnSp>
        <p:nvCxnSpPr>
          <p:cNvPr id="19" name="Straight Arrow Connector 18">
            <a:extLst>
              <a:ext uri="{FF2B5EF4-FFF2-40B4-BE49-F238E27FC236}">
                <a16:creationId xmlns:a16="http://schemas.microsoft.com/office/drawing/2014/main" id="{3392A0CA-5348-473C-92CC-552AE8B8CEB7}"/>
              </a:ext>
            </a:extLst>
          </p:cNvPr>
          <p:cNvCxnSpPr>
            <a:cxnSpLocks/>
            <a:stCxn id="14" idx="2"/>
            <a:endCxn id="17" idx="0"/>
          </p:cNvCxnSpPr>
          <p:nvPr/>
        </p:nvCxnSpPr>
        <p:spPr>
          <a:xfrm>
            <a:off x="3418832" y="4955623"/>
            <a:ext cx="0"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737EC54-83A1-4819-B13E-C3ADB79B69C8}"/>
              </a:ext>
            </a:extLst>
          </p:cNvPr>
          <p:cNvSpPr/>
          <p:nvPr/>
        </p:nvSpPr>
        <p:spPr>
          <a:xfrm>
            <a:off x="5948465" y="4328178"/>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If it is undefine then show Message Toast</a:t>
            </a:r>
          </a:p>
        </p:txBody>
      </p:sp>
      <p:cxnSp>
        <p:nvCxnSpPr>
          <p:cNvPr id="23" name="Connector: Elbow 22">
            <a:extLst>
              <a:ext uri="{FF2B5EF4-FFF2-40B4-BE49-F238E27FC236}">
                <a16:creationId xmlns:a16="http://schemas.microsoft.com/office/drawing/2014/main" id="{5D1D708C-37B4-438B-B1EB-5B7E50020A34}"/>
              </a:ext>
            </a:extLst>
          </p:cNvPr>
          <p:cNvCxnSpPr>
            <a:cxnSpLocks/>
            <a:stCxn id="17" idx="3"/>
            <a:endCxn id="21" idx="1"/>
          </p:cNvCxnSpPr>
          <p:nvPr/>
        </p:nvCxnSpPr>
        <p:spPr>
          <a:xfrm flipV="1">
            <a:off x="4687850" y="4602701"/>
            <a:ext cx="1260615" cy="1355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1B920E6-0C20-4750-90A2-CAB9C09C4476}"/>
              </a:ext>
            </a:extLst>
          </p:cNvPr>
          <p:cNvSpPr/>
          <p:nvPr/>
        </p:nvSpPr>
        <p:spPr>
          <a:xfrm>
            <a:off x="5948465" y="6105747"/>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the index from the default model</a:t>
            </a:r>
          </a:p>
        </p:txBody>
      </p:sp>
      <p:cxnSp>
        <p:nvCxnSpPr>
          <p:cNvPr id="34" name="Connector: Elbow 33">
            <a:extLst>
              <a:ext uri="{FF2B5EF4-FFF2-40B4-BE49-F238E27FC236}">
                <a16:creationId xmlns:a16="http://schemas.microsoft.com/office/drawing/2014/main" id="{4203F7FA-4548-4D23-A72E-F71531D4792E}"/>
              </a:ext>
            </a:extLst>
          </p:cNvPr>
          <p:cNvCxnSpPr>
            <a:cxnSpLocks/>
            <a:stCxn id="17" idx="3"/>
            <a:endCxn id="25" idx="1"/>
          </p:cNvCxnSpPr>
          <p:nvPr/>
        </p:nvCxnSpPr>
        <p:spPr>
          <a:xfrm>
            <a:off x="4687850" y="5958279"/>
            <a:ext cx="1260615" cy="421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E4C860-FCEC-4D76-B721-469D6A4E42CD}"/>
              </a:ext>
            </a:extLst>
          </p:cNvPr>
          <p:cNvSpPr txBox="1"/>
          <p:nvPr/>
        </p:nvSpPr>
        <p:spPr>
          <a:xfrm>
            <a:off x="4839065" y="5171403"/>
            <a:ext cx="719846" cy="369332"/>
          </a:xfrm>
          <a:prstGeom prst="rect">
            <a:avLst/>
          </a:prstGeom>
          <a:noFill/>
        </p:spPr>
        <p:txBody>
          <a:bodyPr wrap="square" rtlCol="0">
            <a:spAutoFit/>
          </a:bodyPr>
          <a:lstStyle/>
          <a:p>
            <a:r>
              <a:rPr lang="en-US" dirty="0"/>
              <a:t>Yes</a:t>
            </a:r>
          </a:p>
        </p:txBody>
      </p:sp>
      <p:sp>
        <p:nvSpPr>
          <p:cNvPr id="40" name="TextBox 39">
            <a:extLst>
              <a:ext uri="{FF2B5EF4-FFF2-40B4-BE49-F238E27FC236}">
                <a16:creationId xmlns:a16="http://schemas.microsoft.com/office/drawing/2014/main" id="{BCDF5A33-CD70-4EA6-9DA8-4FF495D37DCB}"/>
              </a:ext>
            </a:extLst>
          </p:cNvPr>
          <p:cNvSpPr txBox="1"/>
          <p:nvPr/>
        </p:nvSpPr>
        <p:spPr>
          <a:xfrm>
            <a:off x="5243210" y="6385666"/>
            <a:ext cx="719846" cy="369332"/>
          </a:xfrm>
          <a:prstGeom prst="rect">
            <a:avLst/>
          </a:prstGeom>
          <a:noFill/>
        </p:spPr>
        <p:txBody>
          <a:bodyPr wrap="square" rtlCol="0">
            <a:spAutoFit/>
          </a:bodyPr>
          <a:lstStyle/>
          <a:p>
            <a:r>
              <a:rPr lang="en-US" dirty="0"/>
              <a:t>No</a:t>
            </a:r>
          </a:p>
        </p:txBody>
      </p:sp>
      <p:sp>
        <p:nvSpPr>
          <p:cNvPr id="43" name="Rectangle: Rounded Corners 42">
            <a:extLst>
              <a:ext uri="{FF2B5EF4-FFF2-40B4-BE49-F238E27FC236}">
                <a16:creationId xmlns:a16="http://schemas.microsoft.com/office/drawing/2014/main" id="{00F22A51-E468-43AB-9547-9B3CE08AD4D0}"/>
              </a:ext>
            </a:extLst>
          </p:cNvPr>
          <p:cNvSpPr/>
          <p:nvPr/>
        </p:nvSpPr>
        <p:spPr>
          <a:xfrm>
            <a:off x="9272081" y="5661498"/>
            <a:ext cx="2566482" cy="59307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Set the global variable to undefined</a:t>
            </a:r>
          </a:p>
        </p:txBody>
      </p:sp>
      <p:cxnSp>
        <p:nvCxnSpPr>
          <p:cNvPr id="45" name="Connector: Elbow 44">
            <a:extLst>
              <a:ext uri="{FF2B5EF4-FFF2-40B4-BE49-F238E27FC236}">
                <a16:creationId xmlns:a16="http://schemas.microsoft.com/office/drawing/2014/main" id="{48C27D8A-D3B8-4879-9CDB-BF8E73BC0194}"/>
              </a:ext>
            </a:extLst>
          </p:cNvPr>
          <p:cNvCxnSpPr>
            <a:stCxn id="25" idx="3"/>
            <a:endCxn id="43" idx="1"/>
          </p:cNvCxnSpPr>
          <p:nvPr/>
        </p:nvCxnSpPr>
        <p:spPr>
          <a:xfrm flipV="1">
            <a:off x="8486501" y="5958036"/>
            <a:ext cx="785580" cy="4222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5C409A92-FBCA-4489-96A2-1BE143CDED9B}"/>
              </a:ext>
            </a:extLst>
          </p:cNvPr>
          <p:cNvSpPr/>
          <p:nvPr/>
        </p:nvSpPr>
        <p:spPr>
          <a:xfrm>
            <a:off x="1643968" y="4328178"/>
            <a:ext cx="505845" cy="23411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C9575EC8-2665-4EA0-85EB-E2259DFFE1AF}"/>
              </a:ext>
            </a:extLst>
          </p:cNvPr>
          <p:cNvSpPr txBox="1"/>
          <p:nvPr/>
        </p:nvSpPr>
        <p:spPr>
          <a:xfrm>
            <a:off x="261762" y="5041860"/>
            <a:ext cx="1498497" cy="646331"/>
          </a:xfrm>
          <a:prstGeom prst="rect">
            <a:avLst/>
          </a:prstGeom>
          <a:noFill/>
        </p:spPr>
        <p:txBody>
          <a:bodyPr wrap="square" rtlCol="0">
            <a:spAutoFit/>
          </a:bodyPr>
          <a:lstStyle/>
          <a:p>
            <a:r>
              <a:rPr lang="en-US" dirty="0"/>
              <a:t>on Press of Delete Button</a:t>
            </a:r>
          </a:p>
        </p:txBody>
      </p:sp>
    </p:spTree>
    <p:extLst>
      <p:ext uri="{BB962C8B-B14F-4D97-AF65-F5344CB8AC3E}">
        <p14:creationId xmlns:p14="http://schemas.microsoft.com/office/powerpoint/2010/main" val="275362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DA45436-8428-453E-80D0-800FC116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perform the Delete row task discussed in Previous Slide</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 </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93296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681509" cy="2400657"/>
          </a:xfrm>
          <a:prstGeom prst="rect">
            <a:avLst/>
          </a:prstGeom>
          <a:noFill/>
        </p:spPr>
        <p:txBody>
          <a:bodyPr wrap="square" rtlCol="0">
            <a:spAutoFit/>
          </a:bodyPr>
          <a:lstStyle/>
          <a:p>
            <a:pPr algn="just"/>
            <a:r>
              <a:rPr lang="en-US" dirty="0"/>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endParaRPr lang="en-US" dirty="0"/>
          </a:p>
          <a:p>
            <a:pPr algn="just"/>
            <a:r>
              <a:rPr lang="en-US" dirty="0"/>
              <a:t>To instantiate the model, use the following code:</a:t>
            </a:r>
          </a:p>
          <a:p>
            <a:pPr algn="just"/>
            <a:endParaRPr lang="en-US" dirty="0"/>
          </a:p>
          <a:p>
            <a:pPr algn="just"/>
            <a:r>
              <a:rPr lang="en-US" dirty="0"/>
              <a:t>	</a:t>
            </a:r>
            <a:r>
              <a:rPr lang="en-US" sz="2400" b="1" dirty="0"/>
              <a:t>var oModel = new sap.ui.model.xml.XMLModel();</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31C82F20-6ABC-46D0-B594-BEC524A97938}"/>
              </a:ext>
            </a:extLst>
          </p:cNvPr>
          <p:cNvPicPr>
            <a:picLocks noChangeAspect="1"/>
          </p:cNvPicPr>
          <p:nvPr/>
        </p:nvPicPr>
        <p:blipFill>
          <a:blip r:embed="rId3"/>
          <a:stretch>
            <a:fillRect/>
          </a:stretch>
        </p:blipFill>
        <p:spPr>
          <a:xfrm>
            <a:off x="8279067" y="1017158"/>
            <a:ext cx="3321806" cy="5340490"/>
          </a:xfrm>
          <a:prstGeom prst="rect">
            <a:avLst/>
          </a:prstGeom>
        </p:spPr>
      </p:pic>
      <p:cxnSp>
        <p:nvCxnSpPr>
          <p:cNvPr id="8" name="Straight Connector 7">
            <a:extLst>
              <a:ext uri="{FF2B5EF4-FFF2-40B4-BE49-F238E27FC236}">
                <a16:creationId xmlns:a16="http://schemas.microsoft.com/office/drawing/2014/main" id="{9A898F54-A8DA-4234-BD98-FA61759F740E}"/>
              </a:ext>
            </a:extLst>
          </p:cNvPr>
          <p:cNvCxnSpPr/>
          <p:nvPr/>
        </p:nvCxnSpPr>
        <p:spPr>
          <a:xfrm>
            <a:off x="552450" y="5163874"/>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8B55893-AC42-4529-A84F-7AADF08E9C28}"/>
              </a:ext>
            </a:extLst>
          </p:cNvPr>
          <p:cNvGrpSpPr/>
          <p:nvPr/>
        </p:nvGrpSpPr>
        <p:grpSpPr>
          <a:xfrm>
            <a:off x="914400" y="5378862"/>
            <a:ext cx="1094117" cy="994415"/>
            <a:chOff x="1065213" y="827088"/>
            <a:chExt cx="2665413" cy="2422525"/>
          </a:xfrm>
          <a:solidFill>
            <a:schemeClr val="tx2"/>
          </a:solidFill>
        </p:grpSpPr>
        <p:sp>
          <p:nvSpPr>
            <p:cNvPr id="10" name="Freeform 43">
              <a:extLst>
                <a:ext uri="{FF2B5EF4-FFF2-40B4-BE49-F238E27FC236}">
                  <a16:creationId xmlns:a16="http://schemas.microsoft.com/office/drawing/2014/main" id="{C22CAFE0-3C1F-4636-B9BC-44DEFD8BDA09}"/>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6C1003B8-F192-4DDA-8057-8B426C9CA04F}"/>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51AA3347-103A-45BB-9823-B435890DC37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3144E7AD-2E29-4266-83EB-B3EE48F126FC}"/>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TextBox 13">
            <a:extLst>
              <a:ext uri="{FF2B5EF4-FFF2-40B4-BE49-F238E27FC236}">
                <a16:creationId xmlns:a16="http://schemas.microsoft.com/office/drawing/2014/main" id="{1D905162-FB2B-4B1B-993A-B52E12290C05}"/>
              </a:ext>
            </a:extLst>
          </p:cNvPr>
          <p:cNvSpPr txBox="1"/>
          <p:nvPr/>
        </p:nvSpPr>
        <p:spPr>
          <a:xfrm>
            <a:off x="2263549" y="5211788"/>
            <a:ext cx="3976384" cy="923330"/>
          </a:xfrm>
          <a:prstGeom prst="rect">
            <a:avLst/>
          </a:prstGeom>
          <a:noFill/>
        </p:spPr>
        <p:txBody>
          <a:bodyPr wrap="square" rtlCol="0">
            <a:spAutoFit/>
          </a:bodyPr>
          <a:lstStyle/>
          <a:p>
            <a:r>
              <a:rPr lang="en-US" dirty="0"/>
              <a:t>Exercise 3 code link for XML Model:</a:t>
            </a:r>
          </a:p>
          <a:p>
            <a:pPr marL="285750" indent="-285750">
              <a:buFontTx/>
              <a:buChar char="-"/>
            </a:pPr>
            <a:r>
              <a:rPr lang="en-US" dirty="0">
                <a:hlinkClick r:id="rId4"/>
              </a:rPr>
              <a:t>myfirstnodejs.js</a:t>
            </a:r>
            <a:endParaRPr lang="en-US" dirty="0"/>
          </a:p>
          <a:p>
            <a:pPr marL="285750" indent="-285750">
              <a:buFontTx/>
              <a:buChar char="-"/>
            </a:pPr>
            <a:r>
              <a:rPr lang="en-US" dirty="0">
                <a:hlinkClick r:id="rId5"/>
              </a:rPr>
              <a:t>reuse.js</a:t>
            </a:r>
            <a:endParaRPr lang="en-US" dirty="0"/>
          </a:p>
        </p:txBody>
      </p:sp>
    </p:spTree>
    <p:extLst>
      <p:ext uri="{BB962C8B-B14F-4D97-AF65-F5344CB8AC3E}">
        <p14:creationId xmlns:p14="http://schemas.microsoft.com/office/powerpoint/2010/main" val="320708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Rectangle 1">
            <a:extLst>
              <a:ext uri="{FF2B5EF4-FFF2-40B4-BE49-F238E27FC236}">
                <a16:creationId xmlns:a16="http://schemas.microsoft.com/office/drawing/2014/main" id="{60324207-7E87-4E10-A3C1-C3A22D6BC61B}"/>
              </a:ext>
            </a:extLst>
          </p:cNvPr>
          <p:cNvSpPr/>
          <p:nvPr/>
        </p:nvSpPr>
        <p:spPr>
          <a:xfrm>
            <a:off x="1000273" y="4672123"/>
            <a:ext cx="1968341" cy="104656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View</a:t>
            </a:r>
          </a:p>
        </p:txBody>
      </p:sp>
      <p:sp>
        <p:nvSpPr>
          <p:cNvPr id="3" name="Flowchart: Magnetic Disk 2">
            <a:extLst>
              <a:ext uri="{FF2B5EF4-FFF2-40B4-BE49-F238E27FC236}">
                <a16:creationId xmlns:a16="http://schemas.microsoft.com/office/drawing/2014/main" id="{425A2BA1-B30A-44FF-9164-F60F5DE100C6}"/>
              </a:ext>
            </a:extLst>
          </p:cNvPr>
          <p:cNvSpPr/>
          <p:nvPr/>
        </p:nvSpPr>
        <p:spPr>
          <a:xfrm>
            <a:off x="4708017" y="4672123"/>
            <a:ext cx="1968342" cy="1058368"/>
          </a:xfrm>
          <a:prstGeom prst="flowChartMagneticDisk">
            <a:avLst/>
          </a:prstGeom>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Resource Model</a:t>
            </a:r>
          </a:p>
          <a:p>
            <a:pPr algn="ctr"/>
            <a:r>
              <a:rPr lang="en-US" dirty="0"/>
              <a:t>(i18n Model)</a:t>
            </a:r>
          </a:p>
        </p:txBody>
      </p:sp>
      <p:sp>
        <p:nvSpPr>
          <p:cNvPr id="9" name="Rectangle 8">
            <a:extLst>
              <a:ext uri="{FF2B5EF4-FFF2-40B4-BE49-F238E27FC236}">
                <a16:creationId xmlns:a16="http://schemas.microsoft.com/office/drawing/2014/main" id="{00B65E4A-69EF-4CDB-8C1A-5DA36E8E7088}"/>
              </a:ext>
            </a:extLst>
          </p:cNvPr>
          <p:cNvSpPr/>
          <p:nvPr/>
        </p:nvSpPr>
        <p:spPr>
          <a:xfrm>
            <a:off x="8313683" y="3846786"/>
            <a:ext cx="2154620" cy="2697237"/>
          </a:xfrm>
          <a:prstGeom prst="rect">
            <a:avLst/>
          </a:prstGeom>
          <a:solidFill>
            <a:schemeClr val="bg1">
              <a:lumMod val="8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Resource Bundle</a:t>
            </a: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680A7E94-A12B-4D40-BC13-F32FC2A27E33}"/>
              </a:ext>
            </a:extLst>
          </p:cNvPr>
          <p:cNvSpPr/>
          <p:nvPr/>
        </p:nvSpPr>
        <p:spPr>
          <a:xfrm>
            <a:off x="8418786" y="443536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i18n_de.properties</a:t>
            </a:r>
          </a:p>
        </p:txBody>
      </p:sp>
      <p:sp>
        <p:nvSpPr>
          <p:cNvPr id="11" name="Rectangle 10">
            <a:extLst>
              <a:ext uri="{FF2B5EF4-FFF2-40B4-BE49-F238E27FC236}">
                <a16:creationId xmlns:a16="http://schemas.microsoft.com/office/drawing/2014/main" id="{84DF1676-BB42-4E8C-9978-1086DC432628}"/>
              </a:ext>
            </a:extLst>
          </p:cNvPr>
          <p:cNvSpPr/>
          <p:nvPr/>
        </p:nvSpPr>
        <p:spPr>
          <a:xfrm>
            <a:off x="8418786" y="4909941"/>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i18n_en.properties</a:t>
            </a:r>
          </a:p>
        </p:txBody>
      </p:sp>
      <p:sp>
        <p:nvSpPr>
          <p:cNvPr id="12" name="Rectangle 11">
            <a:extLst>
              <a:ext uri="{FF2B5EF4-FFF2-40B4-BE49-F238E27FC236}">
                <a16:creationId xmlns:a16="http://schemas.microsoft.com/office/drawing/2014/main" id="{BFA139DC-9213-4078-841A-8CBF5F68C731}"/>
              </a:ext>
            </a:extLst>
          </p:cNvPr>
          <p:cNvSpPr/>
          <p:nvPr/>
        </p:nvSpPr>
        <p:spPr>
          <a:xfrm>
            <a:off x="8404447" y="538451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4C3E9ADD-9F5B-4EEA-A04A-E0E0E3347A67}"/>
              </a:ext>
            </a:extLst>
          </p:cNvPr>
          <p:cNvSpPr/>
          <p:nvPr/>
        </p:nvSpPr>
        <p:spPr>
          <a:xfrm>
            <a:off x="8418786" y="5859090"/>
            <a:ext cx="1986455" cy="5737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i18n.properties</a:t>
            </a:r>
          </a:p>
          <a:p>
            <a:pPr algn="ctr"/>
            <a:r>
              <a:rPr lang="en-US" dirty="0"/>
              <a:t>(default)</a:t>
            </a:r>
          </a:p>
        </p:txBody>
      </p:sp>
      <p:cxnSp>
        <p:nvCxnSpPr>
          <p:cNvPr id="15" name="Straight Connector 14">
            <a:extLst>
              <a:ext uri="{FF2B5EF4-FFF2-40B4-BE49-F238E27FC236}">
                <a16:creationId xmlns:a16="http://schemas.microsoft.com/office/drawing/2014/main" id="{4BB98362-9804-4A79-9FFD-5245AB319FBA}"/>
              </a:ext>
            </a:extLst>
          </p:cNvPr>
          <p:cNvCxnSpPr>
            <a:stCxn id="2" idx="3"/>
            <a:endCxn id="3" idx="2"/>
          </p:cNvCxnSpPr>
          <p:nvPr/>
        </p:nvCxnSpPr>
        <p:spPr>
          <a:xfrm>
            <a:off x="2968614" y="5195404"/>
            <a:ext cx="1739403" cy="590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8A69A128-07C6-4077-983F-C43F3167AE6F}"/>
              </a:ext>
            </a:extLst>
          </p:cNvPr>
          <p:cNvCxnSpPr>
            <a:cxnSpLocks/>
            <a:stCxn id="3" idx="4"/>
          </p:cNvCxnSpPr>
          <p:nvPr/>
        </p:nvCxnSpPr>
        <p:spPr>
          <a:xfrm flipV="1">
            <a:off x="6676359" y="5195407"/>
            <a:ext cx="1637323" cy="59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286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b="1" dirty="0"/>
              <a:t>Step 1:- </a:t>
            </a:r>
            <a:r>
              <a:rPr lang="en-US" dirty="0"/>
              <a:t>Create a new Folder named i18n and file inside the folder as shown below.</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A97A0511-DEC3-439B-85CD-923DF02E07F3}"/>
              </a:ext>
            </a:extLst>
          </p:cNvPr>
          <p:cNvPicPr>
            <a:picLocks noChangeAspect="1"/>
          </p:cNvPicPr>
          <p:nvPr/>
        </p:nvPicPr>
        <p:blipFill>
          <a:blip r:embed="rId3"/>
          <a:stretch>
            <a:fillRect/>
          </a:stretch>
        </p:blipFill>
        <p:spPr>
          <a:xfrm>
            <a:off x="1146980" y="1463795"/>
            <a:ext cx="2843661" cy="1965205"/>
          </a:xfrm>
          <a:prstGeom prst="rect">
            <a:avLst/>
          </a:prstGeom>
        </p:spPr>
      </p:pic>
      <p:sp>
        <p:nvSpPr>
          <p:cNvPr id="8" name="TextBox 7">
            <a:extLst>
              <a:ext uri="{FF2B5EF4-FFF2-40B4-BE49-F238E27FC236}">
                <a16:creationId xmlns:a16="http://schemas.microsoft.com/office/drawing/2014/main" id="{6811A0B2-EF02-4E47-8E13-DC875EEBF824}"/>
              </a:ext>
            </a:extLst>
          </p:cNvPr>
          <p:cNvSpPr txBox="1"/>
          <p:nvPr/>
        </p:nvSpPr>
        <p:spPr>
          <a:xfrm>
            <a:off x="261762" y="3548281"/>
            <a:ext cx="11118914" cy="369332"/>
          </a:xfrm>
          <a:prstGeom prst="rect">
            <a:avLst/>
          </a:prstGeom>
          <a:noFill/>
        </p:spPr>
        <p:txBody>
          <a:bodyPr wrap="square" rtlCol="0">
            <a:spAutoFit/>
          </a:bodyPr>
          <a:lstStyle/>
          <a:p>
            <a:pPr algn="just"/>
            <a:r>
              <a:rPr lang="en-US" b="1" dirty="0"/>
              <a:t>Step 2:- </a:t>
            </a:r>
            <a:r>
              <a:rPr lang="en-US" dirty="0"/>
              <a:t>Create a function in Model.js file to create a resource model, and set the resource model in the controller.</a:t>
            </a:r>
            <a:endParaRPr lang="en-US" b="1" dirty="0"/>
          </a:p>
        </p:txBody>
      </p:sp>
      <p:pic>
        <p:nvPicPr>
          <p:cNvPr id="10" name="Picture 9">
            <a:extLst>
              <a:ext uri="{FF2B5EF4-FFF2-40B4-BE49-F238E27FC236}">
                <a16:creationId xmlns:a16="http://schemas.microsoft.com/office/drawing/2014/main" id="{0C0E4833-1442-49E1-9071-BFE3D552C765}"/>
              </a:ext>
            </a:extLst>
          </p:cNvPr>
          <p:cNvPicPr>
            <a:picLocks noChangeAspect="1"/>
          </p:cNvPicPr>
          <p:nvPr/>
        </p:nvPicPr>
        <p:blipFill>
          <a:blip r:embed="rId4"/>
          <a:stretch>
            <a:fillRect/>
          </a:stretch>
        </p:blipFill>
        <p:spPr>
          <a:xfrm>
            <a:off x="6123411" y="4040004"/>
            <a:ext cx="5055929" cy="782132"/>
          </a:xfrm>
          <a:prstGeom prst="rect">
            <a:avLst/>
          </a:prstGeom>
        </p:spPr>
      </p:pic>
      <p:pic>
        <p:nvPicPr>
          <p:cNvPr id="12" name="Picture 11">
            <a:extLst>
              <a:ext uri="{FF2B5EF4-FFF2-40B4-BE49-F238E27FC236}">
                <a16:creationId xmlns:a16="http://schemas.microsoft.com/office/drawing/2014/main" id="{D0C3DC55-F234-4AC2-8424-5AF95EBF652F}"/>
              </a:ext>
            </a:extLst>
          </p:cNvPr>
          <p:cNvPicPr>
            <a:picLocks noChangeAspect="1"/>
          </p:cNvPicPr>
          <p:nvPr/>
        </p:nvPicPr>
        <p:blipFill>
          <a:blip r:embed="rId5"/>
          <a:stretch>
            <a:fillRect/>
          </a:stretch>
        </p:blipFill>
        <p:spPr>
          <a:xfrm>
            <a:off x="1050415" y="4128022"/>
            <a:ext cx="5018176" cy="1650208"/>
          </a:xfrm>
          <a:prstGeom prst="rect">
            <a:avLst/>
          </a:prstGeom>
        </p:spPr>
      </p:pic>
      <p:cxnSp>
        <p:nvCxnSpPr>
          <p:cNvPr id="14" name="Straight Connector 13">
            <a:extLst>
              <a:ext uri="{FF2B5EF4-FFF2-40B4-BE49-F238E27FC236}">
                <a16:creationId xmlns:a16="http://schemas.microsoft.com/office/drawing/2014/main" id="{4D2F28A2-8EAB-4CC5-B808-7DFBF1EBA46D}"/>
              </a:ext>
            </a:extLst>
          </p:cNvPr>
          <p:cNvCxnSpPr>
            <a:cxnSpLocks/>
          </p:cNvCxnSpPr>
          <p:nvPr/>
        </p:nvCxnSpPr>
        <p:spPr>
          <a:xfrm>
            <a:off x="5821219" y="4063531"/>
            <a:ext cx="0" cy="2210813"/>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D6F70593-5601-4F48-83BA-883AB94380B3}"/>
              </a:ext>
            </a:extLst>
          </p:cNvPr>
          <p:cNvSpPr txBox="1"/>
          <p:nvPr/>
        </p:nvSpPr>
        <p:spPr>
          <a:xfrm>
            <a:off x="5761384" y="2660789"/>
            <a:ext cx="2787760" cy="369332"/>
          </a:xfrm>
          <a:prstGeom prst="rect">
            <a:avLst/>
          </a:prstGeom>
          <a:noFill/>
          <a:ln>
            <a:solidFill>
              <a:schemeClr val="tx1">
                <a:lumMod val="95000"/>
                <a:lumOff val="5000"/>
              </a:schemeClr>
            </a:solidFill>
          </a:ln>
        </p:spPr>
        <p:txBody>
          <a:bodyPr wrap="square" rtlCol="0">
            <a:spAutoFit/>
          </a:bodyPr>
          <a:lstStyle/>
          <a:p>
            <a:r>
              <a:rPr lang="en-US" dirty="0"/>
              <a:t>Default i18n properties</a:t>
            </a:r>
          </a:p>
        </p:txBody>
      </p:sp>
      <p:sp>
        <p:nvSpPr>
          <p:cNvPr id="20" name="TextBox 19">
            <a:extLst>
              <a:ext uri="{FF2B5EF4-FFF2-40B4-BE49-F238E27FC236}">
                <a16:creationId xmlns:a16="http://schemas.microsoft.com/office/drawing/2014/main" id="{C98F956F-9F6B-4F34-B576-88FC367046C4}"/>
              </a:ext>
            </a:extLst>
          </p:cNvPr>
          <p:cNvSpPr txBox="1"/>
          <p:nvPr/>
        </p:nvSpPr>
        <p:spPr>
          <a:xfrm>
            <a:off x="5761384" y="1973437"/>
            <a:ext cx="3732812" cy="369332"/>
          </a:xfrm>
          <a:prstGeom prst="rect">
            <a:avLst/>
          </a:prstGeom>
          <a:noFill/>
          <a:ln>
            <a:solidFill>
              <a:schemeClr val="tx1">
                <a:lumMod val="95000"/>
                <a:lumOff val="5000"/>
              </a:schemeClr>
            </a:solidFill>
          </a:ln>
        </p:spPr>
        <p:txBody>
          <a:bodyPr wrap="square" rtlCol="0">
            <a:spAutoFit/>
          </a:bodyPr>
          <a:lstStyle/>
          <a:p>
            <a:r>
              <a:rPr lang="en-US" dirty="0"/>
              <a:t>i18n properties for Hindi language</a:t>
            </a:r>
          </a:p>
        </p:txBody>
      </p:sp>
      <p:cxnSp>
        <p:nvCxnSpPr>
          <p:cNvPr id="22" name="Connector: Elbow 21">
            <a:extLst>
              <a:ext uri="{FF2B5EF4-FFF2-40B4-BE49-F238E27FC236}">
                <a16:creationId xmlns:a16="http://schemas.microsoft.com/office/drawing/2014/main" id="{86DCFD61-F059-4885-B639-D331EA1DA803}"/>
              </a:ext>
            </a:extLst>
          </p:cNvPr>
          <p:cNvCxnSpPr>
            <a:cxnSpLocks/>
            <a:endCxn id="20" idx="1"/>
          </p:cNvCxnSpPr>
          <p:nvPr/>
        </p:nvCxnSpPr>
        <p:spPr>
          <a:xfrm flipV="1">
            <a:off x="3258766" y="2158103"/>
            <a:ext cx="2502618"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A9536BE-685A-4AF0-8CB9-659A7ECEDEB6}"/>
              </a:ext>
            </a:extLst>
          </p:cNvPr>
          <p:cNvCxnSpPr>
            <a:cxnSpLocks/>
            <a:endCxn id="18" idx="1"/>
          </p:cNvCxnSpPr>
          <p:nvPr/>
        </p:nvCxnSpPr>
        <p:spPr>
          <a:xfrm>
            <a:off x="3044757" y="2660789"/>
            <a:ext cx="2716627"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3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4763</TotalTime>
  <Words>1851</Words>
  <Application>Microsoft Office PowerPoint</Application>
  <PresentationFormat>Widescreen</PresentationFormat>
  <Paragraphs>241</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nishannainsukha@soyuztechnologies.com</cp:lastModifiedBy>
  <cp:revision>39</cp:revision>
  <dcterms:created xsi:type="dcterms:W3CDTF">2021-09-02T13:28:35Z</dcterms:created>
  <dcterms:modified xsi:type="dcterms:W3CDTF">2021-09-16T11:56:13Z</dcterms:modified>
</cp:coreProperties>
</file>